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69" r:id="rId8"/>
    <p:sldId id="268" r:id="rId9"/>
    <p:sldId id="266" r:id="rId10"/>
    <p:sldId id="262" r:id="rId11"/>
    <p:sldId id="267" r:id="rId12"/>
  </p:sldIdLst>
  <p:sldSz cx="9144000" cy="6858000" type="screen4x3"/>
  <p:notesSz cx="992663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Oago" initials="A" lastIdx="4" clrIdx="0">
    <p:extLst>
      <p:ext uri="{19B8F6BF-5375-455C-9EA6-DF929625EA0E}">
        <p15:presenceInfo xmlns:p15="http://schemas.microsoft.com/office/powerpoint/2012/main" userId="AdmOag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807" autoAdjust="0"/>
  </p:normalViewPr>
  <p:slideViewPr>
    <p:cSldViewPr showGuides="1">
      <p:cViewPr varScale="1">
        <p:scale>
          <a:sx n="109" d="100"/>
          <a:sy n="109" d="100"/>
        </p:scale>
        <p:origin x="1674" y="108"/>
      </p:cViewPr>
      <p:guideLst>
        <p:guide orient="horz" pos="4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28A98-6B0F-49A0-A8C7-C1B80981D806}" type="datetimeFigureOut">
              <a:rPr lang="de-CH" smtClean="0"/>
              <a:t>03.09.2020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7F7E7-2ED8-4FB5-8E87-29CF090684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0005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F0475-33BF-4FCB-AA97-D74C026DEDBA}" type="datetimeFigureOut">
              <a:rPr lang="de-CH" smtClean="0"/>
              <a:t>03.09.2020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8156D-0237-4B3A-88D3-A0B508CDD4B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444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28156D-0237-4B3A-88D3-A0B508CDD4B2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6482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7604" y="2463601"/>
            <a:ext cx="7679195" cy="1470025"/>
          </a:xfrm>
        </p:spPr>
        <p:txBody>
          <a:bodyPr>
            <a:normAutofit/>
          </a:bodyPr>
          <a:lstStyle>
            <a:lvl1pPr algn="l">
              <a:lnSpc>
                <a:spcPts val="4200"/>
              </a:lnSpc>
              <a:defRPr sz="3600">
                <a:solidFill>
                  <a:schemeClr val="tx1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07602" y="4268688"/>
            <a:ext cx="7679197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701A-76AC-DC46-8859-4D7B899FBF58}" type="datetime1">
              <a:rPr lang="de-CH" smtClean="0"/>
              <a:t>03.09.2020</a:t>
            </a:fld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‹Nr.›</a:t>
            </a:fld>
            <a:endParaRPr lang="de-CH"/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C49BB9DB-C524-6442-808A-8B89ED092A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" y="548680"/>
            <a:ext cx="7556500" cy="990600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7333112F-8F09-AF4B-A068-5903D474E646}"/>
              </a:ext>
            </a:extLst>
          </p:cNvPr>
          <p:cNvSpPr txBox="1"/>
          <p:nvPr userDrawn="1"/>
        </p:nvSpPr>
        <p:spPr>
          <a:xfrm>
            <a:off x="1007602" y="476672"/>
            <a:ext cx="179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cap="all" baseline="0" dirty="0">
                <a:solidFill>
                  <a:srgbClr val="D50029"/>
                </a:solidFill>
              </a:rPr>
              <a:t>Kooperation Bern</a:t>
            </a:r>
          </a:p>
        </p:txBody>
      </p:sp>
    </p:spTree>
    <p:extLst>
      <p:ext uri="{BB962C8B-B14F-4D97-AF65-F5344CB8AC3E}">
        <p14:creationId xmlns:p14="http://schemas.microsoft.com/office/powerpoint/2010/main" val="128796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it-I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it-I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4CBC-95CE-F841-AE34-6627451F2BAF}" type="datetime1">
              <a:rPr lang="de-CH" smtClean="0"/>
              <a:t>03.09.2020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6506" y="484287"/>
            <a:ext cx="569967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1F00A2F-2A72-F24E-81A1-86E590DD7CD3}"/>
              </a:ext>
            </a:extLst>
          </p:cNvPr>
          <p:cNvSpPr txBox="1"/>
          <p:nvPr userDrawn="1"/>
        </p:nvSpPr>
        <p:spPr>
          <a:xfrm>
            <a:off x="6924156" y="528349"/>
            <a:ext cx="179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200" b="1" cap="all" baseline="0" dirty="0">
                <a:solidFill>
                  <a:srgbClr val="D50029"/>
                </a:solidFill>
              </a:rPr>
              <a:t>Kooperation Bern</a:t>
            </a:r>
          </a:p>
        </p:txBody>
      </p:sp>
    </p:spTree>
    <p:extLst>
      <p:ext uri="{BB962C8B-B14F-4D97-AF65-F5344CB8AC3E}">
        <p14:creationId xmlns:p14="http://schemas.microsoft.com/office/powerpoint/2010/main" val="38354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it-I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it-I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it-I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937A-3DED-1245-B1BA-C2402F74A93B}" type="datetime1">
              <a:rPr lang="de-CH" smtClean="0"/>
              <a:t>03.09.2020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6506" y="484287"/>
            <a:ext cx="569967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‹Nr.›</a:t>
            </a:fld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E2DE80B-B145-0943-BAB2-7908F5A53E28}"/>
              </a:ext>
            </a:extLst>
          </p:cNvPr>
          <p:cNvSpPr txBox="1"/>
          <p:nvPr userDrawn="1"/>
        </p:nvSpPr>
        <p:spPr>
          <a:xfrm>
            <a:off x="6924156" y="528349"/>
            <a:ext cx="179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200" b="1" cap="all" baseline="0" dirty="0">
                <a:solidFill>
                  <a:srgbClr val="D50029"/>
                </a:solidFill>
              </a:rPr>
              <a:t>Kooperation Bern</a:t>
            </a:r>
          </a:p>
        </p:txBody>
      </p:sp>
    </p:spTree>
    <p:extLst>
      <p:ext uri="{BB962C8B-B14F-4D97-AF65-F5344CB8AC3E}">
        <p14:creationId xmlns:p14="http://schemas.microsoft.com/office/powerpoint/2010/main" val="363848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  <a:endParaRPr lang="it-I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852935"/>
            <a:ext cx="4040188" cy="327322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it-I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204864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041775" cy="327322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it-I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4A27-00FC-D549-96A9-E160C922B5BD}" type="datetime1">
              <a:rPr lang="de-CH" smtClean="0"/>
              <a:t>03.09.2020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56506" y="484287"/>
            <a:ext cx="569967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8418-11DB-494C-9354-5D43B1C68FDB}" type="slidenum">
              <a:rPr lang="de-CH" smtClean="0"/>
              <a:t>‹Nr.›</a:t>
            </a:fld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8900E04-F075-264E-AC31-95B9EF01D98D}"/>
              </a:ext>
            </a:extLst>
          </p:cNvPr>
          <p:cNvSpPr txBox="1"/>
          <p:nvPr userDrawn="1"/>
        </p:nvSpPr>
        <p:spPr>
          <a:xfrm>
            <a:off x="6924156" y="528349"/>
            <a:ext cx="179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200" b="1" cap="all" baseline="0" dirty="0">
                <a:solidFill>
                  <a:srgbClr val="D50029"/>
                </a:solidFill>
              </a:rPr>
              <a:t>Kooperation Bern</a:t>
            </a:r>
          </a:p>
        </p:txBody>
      </p:sp>
    </p:spTree>
    <p:extLst>
      <p:ext uri="{BB962C8B-B14F-4D97-AF65-F5344CB8AC3E}">
        <p14:creationId xmlns:p14="http://schemas.microsoft.com/office/powerpoint/2010/main" val="223558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506" y="3068960"/>
            <a:ext cx="8219256" cy="72008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it-I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5F81-33D8-8A42-A1D9-4C49F55CE946}" type="datetime1">
              <a:rPr lang="de-CH" smtClean="0"/>
              <a:t>03.09.2020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6506" y="484287"/>
            <a:ext cx="569967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3B64B75-433D-D94D-9EE0-71254CD8FF97}"/>
              </a:ext>
            </a:extLst>
          </p:cNvPr>
          <p:cNvSpPr txBox="1"/>
          <p:nvPr userDrawn="1"/>
        </p:nvSpPr>
        <p:spPr>
          <a:xfrm>
            <a:off x="6924156" y="528349"/>
            <a:ext cx="179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200" b="1" cap="all" baseline="0" dirty="0">
                <a:solidFill>
                  <a:srgbClr val="D50029"/>
                </a:solidFill>
              </a:rPr>
              <a:t>Kooperation Bern</a:t>
            </a:r>
          </a:p>
        </p:txBody>
      </p:sp>
    </p:spTree>
    <p:extLst>
      <p:ext uri="{BB962C8B-B14F-4D97-AF65-F5344CB8AC3E}">
        <p14:creationId xmlns:p14="http://schemas.microsoft.com/office/powerpoint/2010/main" val="305673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6506" y="484287"/>
            <a:ext cx="569967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132856"/>
            <a:ext cx="5111750" cy="39933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it-I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A30F-3218-8D4A-8DC2-CAF81A1A2001}" type="datetime1">
              <a:rPr lang="de-CH" smtClean="0"/>
              <a:t>03.09.2020</a:t>
            </a:fld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19256" cy="720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/>
            </a:lvl1pPr>
          </a:lstStyle>
          <a:p>
            <a:pPr lvl="0" algn="l"/>
            <a:r>
              <a:rPr lang="de-DE" dirty="0"/>
              <a:t>Titelmasterformat durch Klicken bearbeiten</a:t>
            </a:r>
            <a:endParaRPr lang="it-I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96A689D-7129-1B41-AE0A-D503C5CE6D3E}"/>
              </a:ext>
            </a:extLst>
          </p:cNvPr>
          <p:cNvSpPr txBox="1"/>
          <p:nvPr userDrawn="1"/>
        </p:nvSpPr>
        <p:spPr>
          <a:xfrm>
            <a:off x="6924156" y="528349"/>
            <a:ext cx="179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200" b="1" cap="all" baseline="0" dirty="0">
                <a:solidFill>
                  <a:srgbClr val="D50029"/>
                </a:solidFill>
              </a:rPr>
              <a:t>Kooperation Bern</a:t>
            </a:r>
          </a:p>
        </p:txBody>
      </p:sp>
    </p:spTree>
    <p:extLst>
      <p:ext uri="{BB962C8B-B14F-4D97-AF65-F5344CB8AC3E}">
        <p14:creationId xmlns:p14="http://schemas.microsoft.com/office/powerpoint/2010/main" val="135784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67544" y="2204865"/>
            <a:ext cx="5976664" cy="38884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it-I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1AAE-EC87-B249-B682-AB9052226FD7}" type="datetime1">
              <a:rPr lang="de-CH" smtClean="0"/>
              <a:t>03.09.2020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6506" y="484287"/>
            <a:ext cx="569967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19256" cy="720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/>
            </a:lvl1pPr>
          </a:lstStyle>
          <a:p>
            <a:pPr lvl="0" algn="l"/>
            <a:r>
              <a:rPr lang="de-DE" dirty="0"/>
              <a:t>Titelmasterformat durch Klicken bearbeiten</a:t>
            </a:r>
            <a:endParaRPr lang="it-IT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A0D120B-9B75-6D42-86D4-DA38A79B773F}"/>
              </a:ext>
            </a:extLst>
          </p:cNvPr>
          <p:cNvSpPr txBox="1"/>
          <p:nvPr userDrawn="1"/>
        </p:nvSpPr>
        <p:spPr>
          <a:xfrm>
            <a:off x="6924156" y="528349"/>
            <a:ext cx="179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200" b="1" cap="all" baseline="0" dirty="0">
                <a:solidFill>
                  <a:srgbClr val="D50029"/>
                </a:solidFill>
              </a:rPr>
              <a:t>Kooperation Bern</a:t>
            </a:r>
          </a:p>
        </p:txBody>
      </p:sp>
    </p:spTree>
    <p:extLst>
      <p:ext uri="{BB962C8B-B14F-4D97-AF65-F5344CB8AC3E}">
        <p14:creationId xmlns:p14="http://schemas.microsoft.com/office/powerpoint/2010/main" val="250216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19256" cy="720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l"/>
            <a:r>
              <a:rPr lang="de-DE" dirty="0"/>
              <a:t>Titelmasterformat durch Klicken bearbeiten</a:t>
            </a:r>
            <a:endParaRPr lang="it-I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8229600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it-I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72200" y="6356350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10900-89D8-634D-9DE4-F51926D9150C}" type="datetime1">
              <a:rPr lang="de-CH" smtClean="0"/>
              <a:t>03.09.2020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28384" y="6356350"/>
            <a:ext cx="658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24EE6-7D8D-4FCD-843E-ADAC82A34A28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F50939E-7DC9-3645-B5A3-0A3437F10848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26163"/>
            <a:ext cx="5560764" cy="728974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AB0141F0-0745-4C43-BBBA-96078AE042D4}"/>
              </a:ext>
            </a:extLst>
          </p:cNvPr>
          <p:cNvSpPr txBox="1"/>
          <p:nvPr userDrawn="1"/>
        </p:nvSpPr>
        <p:spPr>
          <a:xfrm>
            <a:off x="6924156" y="528349"/>
            <a:ext cx="179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200" b="1" cap="all" baseline="0" dirty="0">
                <a:solidFill>
                  <a:srgbClr val="D50029"/>
                </a:solidFill>
              </a:rPr>
              <a:t>Kooperation Bern</a:t>
            </a:r>
          </a:p>
        </p:txBody>
      </p:sp>
    </p:spTree>
    <p:extLst>
      <p:ext uri="{BB962C8B-B14F-4D97-AF65-F5344CB8AC3E}">
        <p14:creationId xmlns:p14="http://schemas.microsoft.com/office/powerpoint/2010/main" val="330923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4" r:id="rId3"/>
    <p:sldLayoutId id="2147483675" r:id="rId4"/>
    <p:sldLayoutId id="2147483676" r:id="rId5"/>
    <p:sldLayoutId id="2147483678" r:id="rId6"/>
    <p:sldLayoutId id="2147483679" r:id="rId7"/>
  </p:sldLayoutIdLst>
  <p:hf hdr="0" ftr="0"/>
  <p:txStyles>
    <p:titleStyle>
      <a:lvl1pPr algn="ctr" defTabSz="914400" rtl="0" eaLnBrk="1" latinLnBrk="0" hangingPunct="1">
        <a:lnSpc>
          <a:spcPts val="2900"/>
        </a:lnSpc>
        <a:spcBef>
          <a:spcPct val="0"/>
        </a:spcBef>
        <a:buNone/>
        <a:defRPr lang="it-IT" sz="2400" b="1" kern="1200" dirty="0" smtClean="0">
          <a:solidFill>
            <a:schemeClr val="tx1"/>
          </a:solidFill>
          <a:latin typeface=""/>
          <a:ea typeface="+mn-ea"/>
          <a:cs typeface="+mn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6700" indent="-266700" algn="l" defTabSz="914400" rtl="0" eaLnBrk="1" latinLnBrk="0" hangingPunct="1">
        <a:spcBef>
          <a:spcPct val="20000"/>
        </a:spcBef>
        <a:buSzPct val="80000"/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spcBef>
          <a:spcPct val="20000"/>
        </a:spcBef>
        <a:buSzPct val="80000"/>
        <a:buFont typeface="Symbol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spcBef>
          <a:spcPct val="20000"/>
        </a:spcBef>
        <a:buSzPct val="80000"/>
        <a:buFont typeface="Symbol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spcBef>
          <a:spcPct val="20000"/>
        </a:spcBef>
        <a:buSzPct val="80000"/>
        <a:buFont typeface="Symbol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spcBef>
          <a:spcPct val="20000"/>
        </a:spcBef>
        <a:buSzPct val="80000"/>
        <a:buFont typeface="Symbol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operationber.ch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1215B-6250-194C-AE5B-8CD6BDECDF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«Kooperation Bern»: Resultate der Machbarkeitsstudie und weiteres Vorgehen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FC61FDA-04D5-0D4B-972E-41B6960C5C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Informationsveranstaltung</a:t>
            </a:r>
          </a:p>
          <a:p>
            <a:r>
              <a:rPr lang="de-DE" dirty="0" smtClean="0"/>
              <a:t>Gemeinde Bremgarten bei Bern vom 2. September 2020, 19.00 Uhr,</a:t>
            </a:r>
          </a:p>
          <a:p>
            <a:r>
              <a:rPr lang="de-DE" dirty="0" smtClean="0"/>
              <a:t>Gemeindezentrum </a:t>
            </a:r>
            <a:r>
              <a:rPr lang="de-DE" dirty="0" err="1" smtClean="0"/>
              <a:t>Johanniterstrasse</a:t>
            </a:r>
            <a:r>
              <a:rPr lang="de-DE" dirty="0" smtClean="0"/>
              <a:t> 24 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D169D7-3E48-B84D-BE3D-4FD48C4FE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701A-76AC-DC46-8859-4D7B899FBF58}" type="datetime1">
              <a:rPr lang="de-CH" smtClean="0"/>
              <a:t>03.09.2020</a:t>
            </a:fld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BE1EF7-B4BB-5F4B-95EC-009DA9F6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375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32B8F-4C06-E045-989C-378B550F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DF4D28-B5DC-FE4E-84E6-C997A39F3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 err="1"/>
              <a:t>Begrüssung</a:t>
            </a:r>
            <a:r>
              <a:rPr lang="de-DE" dirty="0"/>
              <a:t> und Einführung</a:t>
            </a:r>
            <a:br>
              <a:rPr lang="de-DE" dirty="0"/>
            </a:br>
            <a:r>
              <a:rPr lang="de-DE" sz="1400" dirty="0" smtClean="0"/>
              <a:t>Gemeindepräsident Andreas Schwab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Machbarkeitsstudie: Das Wichtigste in Kürze</a:t>
            </a:r>
            <a:br>
              <a:rPr lang="de-DE" dirty="0"/>
            </a:br>
            <a:r>
              <a:rPr lang="de-DE" sz="1400" dirty="0"/>
              <a:t>Felix Walter, </a:t>
            </a:r>
            <a:r>
              <a:rPr lang="de-DE" sz="1400" dirty="0" err="1" smtClean="0"/>
              <a:t>Ecoplan</a:t>
            </a:r>
            <a:endParaRPr lang="de-DE" sz="1400" dirty="0" smtClean="0"/>
          </a:p>
          <a:p>
            <a:pPr marL="457200" indent="-457200">
              <a:buFont typeface="+mj-lt"/>
              <a:buAutoNum type="arabicPeriod"/>
            </a:pPr>
            <a:endParaRPr lang="de-DE" sz="1400" dirty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Weiteres Vorgehen</a:t>
            </a:r>
            <a:r>
              <a:rPr lang="de-DE" dirty="0"/>
              <a:t/>
            </a:r>
            <a:br>
              <a:rPr lang="de-DE" dirty="0"/>
            </a:br>
            <a:r>
              <a:rPr lang="de-DE" sz="1400" dirty="0" smtClean="0"/>
              <a:t>Gemeindepräsident Andreas Schwab</a:t>
            </a:r>
          </a:p>
          <a:p>
            <a:pPr marL="457200" indent="-457200">
              <a:buFont typeface="+mj-lt"/>
              <a:buAutoNum type="arabicPeriod"/>
            </a:pPr>
            <a:endParaRPr lang="de-DE" sz="1400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Fragerunde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E9B75F-2FE7-1F45-B31E-8F88D3CC4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4CBC-95CE-F841-AE34-6627451F2BAF}" type="datetime1">
              <a:rPr lang="de-CH" smtClean="0"/>
              <a:t>03.09.2020</a:t>
            </a:fld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0EB68B3-585A-8348-BCA4-E6D5E726E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857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690BD-2CD4-FC46-A42C-6BC4E01C3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bisher geschah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B4BD9A23-5ACD-7A4E-BBA1-771BF4D4D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Dezember 2018</a:t>
            </a:r>
            <a:r>
              <a:rPr lang="de-DE" dirty="0"/>
              <a:t>: Einladung an Gemeinden der Kernregion Bern sich an Abklärungen zu einer Fusion zu beteiligen.</a:t>
            </a:r>
          </a:p>
          <a:p>
            <a:r>
              <a:rPr lang="de-DE" b="1" dirty="0"/>
              <a:t>März 2019</a:t>
            </a:r>
            <a:r>
              <a:rPr lang="de-DE" dirty="0"/>
              <a:t>: Bern, Bremgarten </a:t>
            </a:r>
            <a:r>
              <a:rPr lang="de-DE" dirty="0" smtClean="0"/>
              <a:t>bei </a:t>
            </a:r>
            <a:r>
              <a:rPr lang="de-DE" dirty="0"/>
              <a:t>Bern, Bolligen, Frauenkappelen, </a:t>
            </a:r>
            <a:r>
              <a:rPr lang="de-DE" dirty="0" err="1"/>
              <a:t>Kehrsatz</a:t>
            </a:r>
            <a:r>
              <a:rPr lang="de-DE" dirty="0"/>
              <a:t> und Ostermundigen </a:t>
            </a:r>
            <a:r>
              <a:rPr lang="de-DE" dirty="0" err="1"/>
              <a:t>beschliessen</a:t>
            </a:r>
            <a:r>
              <a:rPr lang="de-DE" dirty="0"/>
              <a:t> gemeinsame Abklärungen unter dem Titel «Kooperation Bern»</a:t>
            </a:r>
          </a:p>
          <a:p>
            <a:r>
              <a:rPr lang="de-DE" b="1" dirty="0"/>
              <a:t>Juni 2019</a:t>
            </a:r>
            <a:r>
              <a:rPr lang="de-DE" dirty="0"/>
              <a:t>: Abklärungen zu einer Fusion und verstärkten Kooperation starten in Form einer Machbarkeitsstudie</a:t>
            </a:r>
          </a:p>
          <a:p>
            <a:r>
              <a:rPr lang="de-DE" b="1" dirty="0"/>
              <a:t>Februar 2020: </a:t>
            </a:r>
            <a:r>
              <a:rPr lang="de-DE" dirty="0"/>
              <a:t>Die Resultate der Machbarkeitsstudie liegen </a:t>
            </a:r>
            <a:r>
              <a:rPr lang="de-DE" dirty="0" smtClean="0"/>
              <a:t>vor</a:t>
            </a:r>
          </a:p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C0AA25-79AE-3E4D-BC5A-1F9D9CCC4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937A-3DED-1245-B1BA-C2402F74A93B}" type="datetime1">
              <a:rPr lang="de-CH" smtClean="0"/>
              <a:t>03.09.2020</a:t>
            </a:fld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CCF0D3-01D6-B04B-BA86-2DDF0B8E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211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9797A-59BE-704F-8BB2-ECF236B00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Prozess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8F2214-8572-D44D-B6EA-A55869C5D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Herausforderungen der Zukunft – wie gehen wir diese an?</a:t>
            </a:r>
          </a:p>
          <a:p>
            <a:r>
              <a:rPr lang="de-DE" dirty="0" err="1"/>
              <a:t>Aussensicht</a:t>
            </a:r>
            <a:r>
              <a:rPr lang="de-DE" dirty="0"/>
              <a:t> auf weitere Kooperation und evtl. Fusion</a:t>
            </a:r>
          </a:p>
          <a:p>
            <a:r>
              <a:rPr lang="de-DE" dirty="0"/>
              <a:t>Ist eine Fusion überhaupt machbar? Wo sind die Chancen und Risiken? Welche Folgen hätte eine Fusion?</a:t>
            </a:r>
          </a:p>
          <a:p>
            <a:r>
              <a:rPr lang="de-DE" dirty="0"/>
              <a:t>Wir sind überzeugt vom ergebnisoffenen Prozess und den sachlichen, neutralen </a:t>
            </a:r>
            <a:r>
              <a:rPr lang="de-DE" dirty="0" smtClean="0"/>
              <a:t>Abklärungen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3E233D-2E83-CA48-84D6-82112365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4CBC-95CE-F841-AE34-6627451F2BAF}" type="datetime1">
              <a:rPr lang="de-CH" smtClean="0"/>
              <a:t>03.09.2020</a:t>
            </a:fld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51A78F-1C1E-324C-B6AF-C3791B1E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660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93D2A8-FCE0-1440-BE47-3138B79E8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Machbarkeitsstudie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7F6049-CA59-8A42-9E56-8AE7F424D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Umfangreiche Arbeiten mit Beteiligung von Expertinnen und Experten aus allen sechs Gemeinden </a:t>
            </a:r>
          </a:p>
          <a:p>
            <a:r>
              <a:rPr lang="de-DE" dirty="0"/>
              <a:t>Gesamtprojektleitung durch Ecoplan</a:t>
            </a:r>
          </a:p>
          <a:p>
            <a:r>
              <a:rPr lang="de-DE" b="1" dirty="0"/>
              <a:t>Ziel: Unabhängige Studie mit Vor- und Nachteilen</a:t>
            </a:r>
          </a:p>
          <a:p>
            <a:r>
              <a:rPr lang="de-DE" dirty="0"/>
              <a:t>Über 400 Seiten Berichte zu vier Teilprojekten: Sachbereiche, politische Strukturen, Recht und Finanzen</a:t>
            </a:r>
          </a:p>
          <a:p>
            <a:r>
              <a:rPr lang="de-DE" dirty="0"/>
              <a:t>Gute Grundlage für die weiteren Projektschritte, die nötigen Fakten für eine Diskussion sind vorhanden.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7FB81-05DD-BC48-B603-67C521901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4CBC-95CE-F841-AE34-6627451F2BAF}" type="datetime1">
              <a:rPr lang="de-CH" smtClean="0"/>
              <a:t>03.09.2020</a:t>
            </a:fld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601581-1361-0941-BBF0-92ED8B31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9389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9AC31-1FE1-8745-8CB5-DA5B8274A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Machbarkeitsstudie: Das Wichtigste in Kürze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A4486CE-17ED-E04E-8DED-7F559EB80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5F81-33D8-8A42-A1D9-4C49F55CE946}" type="datetime1">
              <a:rPr lang="de-CH" smtClean="0"/>
              <a:t>03.09.2020</a:t>
            </a:fld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8654E4-1835-8740-91C3-25275A6A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266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6D0CD-034A-4345-B3E8-402FBB2F5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Weiteres Vorgehen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DE04F9-1F24-5545-94CB-D6ED16E17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Öffentliche Online-Konsultation für alle interessierten Personen und </a:t>
            </a:r>
            <a:r>
              <a:rPr lang="de-DE" dirty="0" smtClean="0"/>
              <a:t>Organisationen</a:t>
            </a:r>
            <a:r>
              <a:rPr lang="de-DE" b="1" dirty="0"/>
              <a:t> </a:t>
            </a:r>
            <a:r>
              <a:rPr lang="de-DE" dirty="0" smtClean="0"/>
              <a:t>aus Bremgarten noch bis Ende September 2020 möglich.</a:t>
            </a:r>
            <a:endParaRPr lang="de-DE" dirty="0"/>
          </a:p>
          <a:p>
            <a:r>
              <a:rPr lang="de-DE" dirty="0"/>
              <a:t>Die Resultate der Online-Konsultation werten die Gemeinden separat </a:t>
            </a:r>
            <a:r>
              <a:rPr lang="de-DE" dirty="0" smtClean="0"/>
              <a:t>aus. Danach wird der Grundsatzentscheid </a:t>
            </a:r>
            <a:r>
              <a:rPr lang="de-DE" dirty="0"/>
              <a:t>vorbereitet</a:t>
            </a:r>
            <a:r>
              <a:rPr lang="de-DE" dirty="0" smtClean="0"/>
              <a:t>.</a:t>
            </a:r>
          </a:p>
          <a:p>
            <a:r>
              <a:rPr lang="de-DE" dirty="0" smtClean="0"/>
              <a:t>Der Gemeinderat diskutiert die Ausgangslage und legt das Geschäft gegebenenfalls der Gemeindeversammlung zum Entscheid vor. Dies frühestens im März 2021.</a:t>
            </a:r>
            <a:endParaRPr lang="de-DE" dirty="0"/>
          </a:p>
          <a:p>
            <a:r>
              <a:rPr lang="de-DE" dirty="0"/>
              <a:t>Der Grundsatzentscheid ist kein definitiver Fusionsentscheid, sondern ein Entscheid für oder gegen die Aufnahme von </a:t>
            </a:r>
            <a:r>
              <a:rPr lang="de-DE" dirty="0" smtClean="0"/>
              <a:t>Fusionsverhandlungen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96DDD8-262A-7643-A82C-ECA54A828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4CBC-95CE-F841-AE34-6627451F2BAF}" type="datetime1">
              <a:rPr lang="de-CH" smtClean="0"/>
              <a:t>03.09.2020</a:t>
            </a:fld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BA344D-859E-B84E-8BD7-42775FCD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78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45641285-66AE-B641-A033-89E1E81E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72" y="2744924"/>
            <a:ext cx="8219256" cy="1368152"/>
          </a:xfrm>
        </p:spPr>
        <p:txBody>
          <a:bodyPr anchor="ctr"/>
          <a:lstStyle/>
          <a:p>
            <a:pPr algn="ctr"/>
            <a:r>
              <a:rPr lang="de-DE" dirty="0"/>
              <a:t>Weitere Information, alle Unterlagen und alle Termine sind zu finden auf:</a:t>
            </a:r>
            <a:br>
              <a:rPr lang="de-DE" dirty="0"/>
            </a:br>
            <a:r>
              <a:rPr lang="de-DE" dirty="0">
                <a:solidFill>
                  <a:srgbClr val="D50029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www.kooperationbern.ch</a:t>
            </a:r>
            <a:r>
              <a:rPr lang="de-DE" dirty="0">
                <a:solidFill>
                  <a:srgbClr val="D50029"/>
                </a:solidFill>
              </a:rPr>
              <a:t>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239B63-A3C5-0441-B931-C2F739B8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4CBC-95CE-F841-AE34-6627451F2BAF}" type="datetime1">
              <a:rPr lang="de-CH" smtClean="0"/>
              <a:t>03.09.2020</a:t>
            </a:fld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3E25C9-476A-6049-8A44-F301B3D0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92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dt Bern">
  <a:themeElements>
    <a:clrScheme name="Stadt Bern">
      <a:dk1>
        <a:srgbClr val="000000"/>
      </a:dk1>
      <a:lt1>
        <a:srgbClr val="FFFFFF"/>
      </a:lt1>
      <a:dk2>
        <a:srgbClr val="87888A"/>
      </a:dk2>
      <a:lt2>
        <a:srgbClr val="FFFFFF"/>
      </a:lt2>
      <a:accent1>
        <a:srgbClr val="D50029"/>
      </a:accent1>
      <a:accent2>
        <a:srgbClr val="87888A"/>
      </a:accent2>
      <a:accent3>
        <a:srgbClr val="A3617F"/>
      </a:accent3>
      <a:accent4>
        <a:srgbClr val="A42E37"/>
      </a:accent4>
      <a:accent5>
        <a:srgbClr val="6C8295"/>
      </a:accent5>
      <a:accent6>
        <a:srgbClr val="B18DBA"/>
      </a:accent6>
      <a:hlink>
        <a:srgbClr val="000000"/>
      </a:hlink>
      <a:folHlink>
        <a:srgbClr val="000000"/>
      </a:folHlink>
    </a:clrScheme>
    <a:fontScheme name="Stadt B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EF16BA5A1F43439F377E017BC6B166" ma:contentTypeVersion="8" ma:contentTypeDescription="Ein neues Dokument erstellen." ma:contentTypeScope="" ma:versionID="a710447ab1177f341b0114757b720e5a">
  <xsd:schema xmlns:xsd="http://www.w3.org/2001/XMLSchema" xmlns:xs="http://www.w3.org/2001/XMLSchema" xmlns:p="http://schemas.microsoft.com/office/2006/metadata/properties" xmlns:ns2="72fd3e37-c3b8-4bdc-aa1d-6f1f3ee12f31" xmlns:ns3="ef745c77-58a4-4802-9b83-3875a2e17393" targetNamespace="http://schemas.microsoft.com/office/2006/metadata/properties" ma:root="true" ma:fieldsID="68f102819885ae8821678c260017ce41" ns2:_="" ns3:_="">
    <xsd:import namespace="72fd3e37-c3b8-4bdc-aa1d-6f1f3ee12f31"/>
    <xsd:import namespace="ef745c77-58a4-4802-9b83-3875a2e173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fd3e37-c3b8-4bdc-aa1d-6f1f3ee12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745c77-58a4-4802-9b83-3875a2e173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9BF482-CBE9-40D7-9F83-EC290E5D1235}">
  <ds:schemaRefs>
    <ds:schemaRef ds:uri="http://schemas.openxmlformats.org/package/2006/metadata/core-properties"/>
    <ds:schemaRef ds:uri="http://purl.org/dc/dcmitype/"/>
    <ds:schemaRef ds:uri="72fd3e37-c3b8-4bdc-aa1d-6f1f3ee12f31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ef745c77-58a4-4802-9b83-3875a2e1739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0A28E0-80F7-4007-9A11-E72DB0052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fd3e37-c3b8-4bdc-aa1d-6f1f3ee12f31"/>
    <ds:schemaRef ds:uri="ef745c77-58a4-4802-9b83-3875a2e173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8A718F-E58A-4122-B5AA-9E2F2C6407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344</Words>
  <Application>Microsoft Office PowerPoint</Application>
  <PresentationFormat>Bildschirmpräsentation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Stadt Bern</vt:lpstr>
      <vt:lpstr>«Kooperation Bern»: Resultate der Machbarkeitsstudie und weiteres Vorgehen</vt:lpstr>
      <vt:lpstr>Ablauf</vt:lpstr>
      <vt:lpstr>Was bisher geschah</vt:lpstr>
      <vt:lpstr>Der Prozess</vt:lpstr>
      <vt:lpstr>Die Machbarkeitsstudie</vt:lpstr>
      <vt:lpstr>Machbarkeitsstudie: Das Wichtigste in Kürze</vt:lpstr>
      <vt:lpstr>Weiteres Vorgehen</vt:lpstr>
      <vt:lpstr>Weitere Information, alle Unterlagen und alle Termine sind zu finden auf: www.kooperationbern.ch </vt:lpstr>
    </vt:vector>
  </TitlesOfParts>
  <Company>Stadtverwaltung Bern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Freiburghaus Romy, GuB INF</dc:creator>
  <cp:lastModifiedBy>Bangerter Peter</cp:lastModifiedBy>
  <cp:revision>166</cp:revision>
  <cp:lastPrinted>2020-09-01T13:11:57Z</cp:lastPrinted>
  <dcterms:created xsi:type="dcterms:W3CDTF">2012-02-21T14:52:58Z</dcterms:created>
  <dcterms:modified xsi:type="dcterms:W3CDTF">2020-09-03T06:02:58Z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0x0101002DEF16BA5A1F43439F377E017BC6B166</vt:lpwstr>
  </property>
</Properties>
</file>